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84" r:id="rId4"/>
    <p:sldId id="257" r:id="rId5"/>
    <p:sldId id="258" r:id="rId6"/>
    <p:sldId id="259" r:id="rId7"/>
    <p:sldId id="260" r:id="rId8"/>
    <p:sldId id="261" r:id="rId9"/>
    <p:sldId id="262" r:id="rId10"/>
    <p:sldId id="271" r:id="rId11"/>
    <p:sldId id="263" r:id="rId12"/>
    <p:sldId id="272" r:id="rId13"/>
    <p:sldId id="264" r:id="rId14"/>
    <p:sldId id="273" r:id="rId15"/>
    <p:sldId id="266" r:id="rId16"/>
    <p:sldId id="267" r:id="rId17"/>
    <p:sldId id="268" r:id="rId18"/>
    <p:sldId id="269" r:id="rId19"/>
    <p:sldId id="274" r:id="rId20"/>
    <p:sldId id="275" r:id="rId21"/>
    <p:sldId id="276" r:id="rId22"/>
    <p:sldId id="277" r:id="rId23"/>
    <p:sldId id="278" r:id="rId24"/>
    <p:sldId id="279" r:id="rId25"/>
    <p:sldId id="283" r:id="rId26"/>
    <p:sldId id="281" r:id="rId27"/>
    <p:sldId id="280" r:id="rId28"/>
    <p:sldId id="282" r:id="rId2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777777"/>
    <a:srgbClr val="979797"/>
    <a:srgbClr val="86868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 baseline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dirty="0" smtClean="0"/>
              <a:t>Kliknij, aby edytować styl</a:t>
            </a:r>
            <a:endParaRPr kumimoji="0" lang="en-US" dirty="0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dirty="0" smtClean="0"/>
              <a:t>Kliknij, aby edytować styl wzorca podtytułu</a:t>
            </a:r>
            <a:endParaRPr kumimoji="0" lang="en-US" dirty="0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11300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02D1E75-2939-43C1-8768-66795D655F90}" type="datetimeFigureOut">
              <a:rPr lang="pl-PL" smtClean="0"/>
              <a:pPr/>
              <a:t>2014-04-09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63A221A-3FC0-414C-9EF0-93C4D4E8B8E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2D1E75-2939-43C1-8768-66795D655F90}" type="datetimeFigureOut">
              <a:rPr lang="pl-PL" smtClean="0"/>
              <a:pPr/>
              <a:t>2014-04-09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3A221A-3FC0-414C-9EF0-93C4D4E8B8E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2D1E75-2939-43C1-8768-66795D655F90}" type="datetimeFigureOut">
              <a:rPr lang="pl-PL" smtClean="0"/>
              <a:pPr/>
              <a:t>2014-04-09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3A221A-3FC0-414C-9EF0-93C4D4E8B8E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dirty="0" smtClean="0"/>
              <a:t>Kliknij, aby edytować style wzorca tekstu</a:t>
            </a:r>
          </a:p>
          <a:p>
            <a:pPr lvl="1" eaLnBrk="1" latinLnBrk="0" hangingPunct="1"/>
            <a:r>
              <a:rPr lang="pl-PL" dirty="0" smtClean="0"/>
              <a:t>Drugi poziom</a:t>
            </a:r>
          </a:p>
          <a:p>
            <a:pPr lvl="2" eaLnBrk="1" latinLnBrk="0" hangingPunct="1"/>
            <a:r>
              <a:rPr lang="pl-PL" dirty="0" smtClean="0"/>
              <a:t>Trzeci poziom</a:t>
            </a:r>
          </a:p>
          <a:p>
            <a:pPr lvl="3" eaLnBrk="1" latinLnBrk="0" hangingPunct="1"/>
            <a:r>
              <a:rPr lang="pl-PL" dirty="0" smtClean="0"/>
              <a:t>Czwarty poziom</a:t>
            </a:r>
          </a:p>
          <a:p>
            <a:pPr lvl="4" eaLnBrk="1" latinLnBrk="0" hangingPunct="1"/>
            <a:r>
              <a:rPr lang="pl-PL" dirty="0" smtClean="0"/>
              <a:t>Piąty poziom</a:t>
            </a:r>
            <a:endParaRPr kumimoji="0" lang="en-US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2D1E75-2939-43C1-8768-66795D655F90}" type="datetimeFigureOut">
              <a:rPr lang="pl-PL" smtClean="0"/>
              <a:pPr/>
              <a:t>2014-04-09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3A221A-3FC0-414C-9EF0-93C4D4E8B8E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dirty="0" smtClean="0"/>
              <a:t>Kliknij, aby edytować styl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lang="en-US" sz="4800" b="1" kern="1200" dirty="0">
                <a:solidFill>
                  <a:schemeClr val="bg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extLst/>
          </a:lstStyle>
          <a:p>
            <a:r>
              <a:rPr kumimoji="0" lang="pl-PL" dirty="0" smtClean="0"/>
              <a:t>Kliknij, aby edytować styl</a:t>
            </a:r>
            <a:endParaRPr kumimoji="0"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dirty="0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2D1E75-2939-43C1-8768-66795D655F90}" type="datetimeFigureOut">
              <a:rPr lang="pl-PL" smtClean="0"/>
              <a:pPr/>
              <a:t>2014-04-09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3A221A-3FC0-414C-9EF0-93C4D4E8B8E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extLst/>
          </a:lstStyle>
          <a:p>
            <a:pPr lvl="0" eaLnBrk="1" latinLnBrk="0" hangingPunct="1"/>
            <a:r>
              <a:rPr lang="pl-PL" dirty="0" smtClean="0"/>
              <a:t>Kliknij, aby edytować style wzorca tekstu</a:t>
            </a:r>
          </a:p>
          <a:p>
            <a:pPr lvl="1" eaLnBrk="1" latinLnBrk="0" hangingPunct="1"/>
            <a:r>
              <a:rPr lang="pl-PL" dirty="0" smtClean="0"/>
              <a:t>Drugi poziom</a:t>
            </a:r>
          </a:p>
          <a:p>
            <a:pPr lvl="2" eaLnBrk="1" latinLnBrk="0" hangingPunct="1"/>
            <a:r>
              <a:rPr lang="pl-PL" dirty="0" smtClean="0"/>
              <a:t>Trzeci poziom</a:t>
            </a:r>
          </a:p>
          <a:p>
            <a:pPr lvl="3" eaLnBrk="1" latinLnBrk="0" hangingPunct="1"/>
            <a:r>
              <a:rPr lang="pl-PL" dirty="0" smtClean="0"/>
              <a:t>Czwarty poziom</a:t>
            </a:r>
          </a:p>
          <a:p>
            <a:pPr lvl="4" eaLnBrk="1" latinLnBrk="0" hangingPunct="1"/>
            <a:r>
              <a:rPr lang="pl-PL" dirty="0" smtClean="0"/>
              <a:t>Piąty poziom</a:t>
            </a:r>
            <a:endParaRPr kumimoji="0" lang="en-US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extLst/>
          </a:lstStyle>
          <a:p>
            <a:pPr lvl="0" eaLnBrk="1" latinLnBrk="0" hangingPunct="1"/>
            <a:r>
              <a:rPr lang="pl-PL" dirty="0" smtClean="0"/>
              <a:t>Kliknij, aby edytować style wzorca tekstu</a:t>
            </a:r>
          </a:p>
          <a:p>
            <a:pPr lvl="1" eaLnBrk="1" latinLnBrk="0" hangingPunct="1"/>
            <a:r>
              <a:rPr lang="pl-PL" dirty="0" smtClean="0"/>
              <a:t>Drugi poziom</a:t>
            </a:r>
          </a:p>
          <a:p>
            <a:pPr lvl="2" eaLnBrk="1" latinLnBrk="0" hangingPunct="1"/>
            <a:r>
              <a:rPr lang="pl-PL" dirty="0" smtClean="0"/>
              <a:t>Trzeci poziom</a:t>
            </a:r>
          </a:p>
          <a:p>
            <a:pPr lvl="3" eaLnBrk="1" latinLnBrk="0" hangingPunct="1"/>
            <a:r>
              <a:rPr lang="pl-PL" dirty="0" smtClean="0"/>
              <a:t>Czwarty poziom</a:t>
            </a:r>
          </a:p>
          <a:p>
            <a:pPr lvl="4" eaLnBrk="1" latinLnBrk="0" hangingPunct="1"/>
            <a:r>
              <a:rPr lang="pl-PL" dirty="0" smtClean="0"/>
              <a:t>Piąty poziom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2D1E75-2939-43C1-8768-66795D655F90}" type="datetimeFigureOut">
              <a:rPr lang="pl-PL" smtClean="0"/>
              <a:pPr/>
              <a:t>2014-04-09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3A221A-3FC0-414C-9EF0-93C4D4E8B8E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  <a:extLst/>
          </a:lstStyle>
          <a:p>
            <a:r>
              <a:rPr kumimoji="0" lang="pl-PL" dirty="0" smtClean="0"/>
              <a:t>Kliknij, aby edytować styl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dirty="0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dirty="0" smtClean="0"/>
              <a:t>Kliknij, aby edytować style wzorca tekstu</a:t>
            </a:r>
          </a:p>
          <a:p>
            <a:pPr lvl="1" eaLnBrk="1" latinLnBrk="0" hangingPunct="1"/>
            <a:r>
              <a:rPr lang="pl-PL" dirty="0" smtClean="0"/>
              <a:t>Drugi poziom</a:t>
            </a:r>
          </a:p>
          <a:p>
            <a:pPr lvl="2" eaLnBrk="1" latinLnBrk="0" hangingPunct="1"/>
            <a:r>
              <a:rPr lang="pl-PL" dirty="0" smtClean="0"/>
              <a:t>Trzeci poziom</a:t>
            </a:r>
          </a:p>
          <a:p>
            <a:pPr lvl="3" eaLnBrk="1" latinLnBrk="0" hangingPunct="1"/>
            <a:r>
              <a:rPr lang="pl-PL" dirty="0" smtClean="0"/>
              <a:t>Czwarty poziom</a:t>
            </a:r>
          </a:p>
          <a:p>
            <a:pPr lvl="4" eaLnBrk="1" latinLnBrk="0" hangingPunct="1"/>
            <a:r>
              <a:rPr lang="pl-PL" dirty="0" smtClean="0"/>
              <a:t>Piąty poziom</a:t>
            </a:r>
            <a:endParaRPr kumimoji="0" lang="en-US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dirty="0" smtClean="0"/>
              <a:t>Kliknij, aby edytować style wzorca tekstu</a:t>
            </a:r>
          </a:p>
          <a:p>
            <a:pPr lvl="1" eaLnBrk="1" latinLnBrk="0" hangingPunct="1"/>
            <a:r>
              <a:rPr lang="pl-PL" dirty="0" smtClean="0"/>
              <a:t>Drugi poziom</a:t>
            </a:r>
          </a:p>
          <a:p>
            <a:pPr lvl="2" eaLnBrk="1" latinLnBrk="0" hangingPunct="1"/>
            <a:r>
              <a:rPr lang="pl-PL" dirty="0" smtClean="0"/>
              <a:t>Trzeci poziom</a:t>
            </a:r>
          </a:p>
          <a:p>
            <a:pPr lvl="3" eaLnBrk="1" latinLnBrk="0" hangingPunct="1"/>
            <a:r>
              <a:rPr lang="pl-PL" dirty="0" smtClean="0"/>
              <a:t>Czwarty poziom</a:t>
            </a:r>
          </a:p>
          <a:p>
            <a:pPr lvl="4" eaLnBrk="1" latinLnBrk="0" hangingPunct="1"/>
            <a:r>
              <a:rPr lang="pl-PL" dirty="0" smtClean="0"/>
              <a:t>Piąty poziom</a:t>
            </a:r>
            <a:endParaRPr kumimoji="0" lang="en-US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2D1E75-2939-43C1-8768-66795D655F90}" type="datetimeFigureOut">
              <a:rPr lang="pl-PL" smtClean="0"/>
              <a:pPr/>
              <a:t>2014-04-09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3A221A-3FC0-414C-9EF0-93C4D4E8B8E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2D1E75-2939-43C1-8768-66795D655F90}" type="datetimeFigureOut">
              <a:rPr lang="pl-PL" smtClean="0"/>
              <a:pPr/>
              <a:t>2014-04-09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3A221A-3FC0-414C-9EF0-93C4D4E8B8E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  <a:extLst/>
          </a:lstStyle>
          <a:p>
            <a:r>
              <a:rPr kumimoji="0" lang="pl-PL" dirty="0" smtClean="0"/>
              <a:t>Kliknij, aby edytować styl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2D1E75-2939-43C1-8768-66795D655F90}" type="datetimeFigureOut">
              <a:rPr lang="pl-PL" smtClean="0"/>
              <a:pPr/>
              <a:t>2014-04-09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3A221A-3FC0-414C-9EF0-93C4D4E8B8E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02D1E75-2939-43C1-8768-66795D655F90}" type="datetimeFigureOut">
              <a:rPr lang="pl-PL" smtClean="0"/>
              <a:pPr/>
              <a:t>2014-04-09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3A221A-3FC0-414C-9EF0-93C4D4E8B8E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 z podpise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85720" y="28572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dirty="0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02D1E75-2939-43C1-8768-66795D655F90}" type="datetimeFigureOut">
              <a:rPr lang="pl-PL" smtClean="0"/>
              <a:pPr/>
              <a:t>2014-04-09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63A221A-3FC0-414C-9EF0-93C4D4E8B8E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11410" y="514351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dirty="0" smtClean="0"/>
              <a:t>Kliknij, aby edytować styl</a:t>
            </a:r>
            <a:endParaRPr kumimoji="0" lang="en-US" dirty="0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dirty="0" smtClean="0"/>
              <a:t>Kliknij, aby edytować style wzorca tekstu</a:t>
            </a:r>
          </a:p>
          <a:p>
            <a:pPr lvl="1" eaLnBrk="1" latinLnBrk="0" hangingPunct="1"/>
            <a:r>
              <a:rPr kumimoji="0" lang="pl-PL" dirty="0" smtClean="0"/>
              <a:t>Drugi poziom</a:t>
            </a:r>
          </a:p>
          <a:p>
            <a:pPr lvl="2" eaLnBrk="1" latinLnBrk="0" hangingPunct="1"/>
            <a:r>
              <a:rPr kumimoji="0" lang="pl-PL" dirty="0" smtClean="0"/>
              <a:t>Trzeci poziom</a:t>
            </a:r>
          </a:p>
          <a:p>
            <a:pPr lvl="3" eaLnBrk="1" latinLnBrk="0" hangingPunct="1"/>
            <a:r>
              <a:rPr kumimoji="0" lang="pl-PL" dirty="0" smtClean="0"/>
              <a:t>Czwarty poziom</a:t>
            </a:r>
          </a:p>
          <a:p>
            <a:pPr lvl="4" eaLnBrk="1" latinLnBrk="0" hangingPunct="1"/>
            <a:r>
              <a:rPr kumimoji="0" lang="pl-PL" dirty="0" smtClean="0"/>
              <a:t>Piąty poziom</a:t>
            </a:r>
            <a:endParaRPr kumimoji="0" lang="en-US" dirty="0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02D1E75-2939-43C1-8768-66795D655F90}" type="datetimeFigureOut">
              <a:rPr lang="pl-PL" smtClean="0"/>
              <a:pPr/>
              <a:t>2014-04-09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63A221A-3FC0-414C-9EF0-93C4D4E8B8E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170" name="Obraz 0" descr="UE+EFS_L-kolor.jpg"/>
          <p:cNvPicPr>
            <a:picLocks noChangeAspect="1" noChangeArrowheads="1"/>
          </p:cNvPicPr>
          <p:nvPr userDrawn="1"/>
        </p:nvPicPr>
        <p:blipFill>
          <a:blip r:embed="rId14"/>
          <a:srcRect l="6511" t="14737" r="5589" b="13684"/>
          <a:stretch>
            <a:fillRect/>
          </a:stretch>
        </p:blipFill>
        <p:spPr bwMode="auto">
          <a:xfrm>
            <a:off x="7086600" y="0"/>
            <a:ext cx="2057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Obraz 1" descr="KAPITAL_LUDZKI.jpg"/>
          <p:cNvPicPr>
            <a:picLocks noChangeAspect="1" noChangeArrowheads="1"/>
          </p:cNvPicPr>
          <p:nvPr userDrawn="1"/>
        </p:nvPicPr>
        <p:blipFill>
          <a:blip r:embed="rId15" cstate="print"/>
          <a:srcRect l="11458" t="20430" r="6770" b="19354"/>
          <a:stretch>
            <a:fillRect/>
          </a:stretch>
        </p:blipFill>
        <p:spPr bwMode="auto">
          <a:xfrm>
            <a:off x="0" y="0"/>
            <a:ext cx="1802467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Projekt „Leonardo da Vinci”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err="1" smtClean="0"/>
              <a:t>Neumunster</a:t>
            </a:r>
            <a:endParaRPr lang="pl-PL" dirty="0" smtClean="0"/>
          </a:p>
          <a:p>
            <a:r>
              <a:rPr lang="pl-PL" dirty="0" smtClean="0"/>
              <a:t>29.03-19.04.2014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>
          <a:xfrm>
            <a:off x="5029232" y="2260623"/>
            <a:ext cx="3829048" cy="4525963"/>
          </a:xfrm>
        </p:spPr>
        <p:txBody>
          <a:bodyPr/>
          <a:lstStyle/>
          <a:p>
            <a:pPr>
              <a:buNone/>
            </a:pPr>
            <a:r>
              <a:rPr lang="pl-PL" smtClean="0"/>
              <a:t>	Zadaniem na pierwszy tydzień dla Krystiana Hadasa i Roberta Nowakowskiego było wykonanie młotka…</a:t>
            </a:r>
          </a:p>
          <a:p>
            <a:pPr>
              <a:buNone/>
            </a:pPr>
            <a:r>
              <a:rPr lang="pl-PL" smtClean="0"/>
              <a:t>	Ręcznie, przy użyciu pilnika.</a:t>
            </a:r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928794" y="857232"/>
            <a:ext cx="6400816" cy="1143000"/>
          </a:xfrm>
        </p:spPr>
        <p:txBody>
          <a:bodyPr>
            <a:normAutofit fontScale="90000"/>
          </a:bodyPr>
          <a:lstStyle/>
          <a:p>
            <a:r>
              <a:rPr lang="pl-PL" smtClean="0"/>
              <a:t>Danfoss Power Solutions GmbH &amp; Co. OHG</a:t>
            </a:r>
            <a:endParaRPr lang="pl-PL" dirty="0"/>
          </a:p>
        </p:txBody>
      </p:sp>
      <p:pic>
        <p:nvPicPr>
          <p:cNvPr id="5" name="Symbol zastępczy zawartości 6" descr="S630133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2183186"/>
            <a:ext cx="4440393" cy="34603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1">
                <a:lumMod val="65000"/>
                <a:lumOff val="3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Prostokąt zaokrąglony 11">
            <a:hlinkClick r:id="rId3" action="ppaction://hlinksldjump"/>
          </p:cNvPr>
          <p:cNvSpPr/>
          <p:nvPr/>
        </p:nvSpPr>
        <p:spPr>
          <a:xfrm>
            <a:off x="8001024" y="6286520"/>
            <a:ext cx="785818" cy="357190"/>
          </a:xfrm>
          <a:prstGeom prst="roundRect">
            <a:avLst/>
          </a:prstGeom>
          <a:effectLst>
            <a:outerShdw blurRad="50800" dist="88900" dir="2700000" sx="102000" sy="102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softEdge">
            <a:bevelT w="120650" h="114300"/>
            <a:bevelB w="635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Menu</a:t>
            </a:r>
            <a:endParaRPr lang="pl-PL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>
          <a:xfrm>
            <a:off x="0" y="1714488"/>
            <a:ext cx="3286116" cy="44291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400" dirty="0" smtClean="0"/>
              <a:t>	Zakład zajmuję się produkcją komponentów hydrauliczno-pneumatycznych, pomp klimatyzacyjnych, do centralnego ogrzewania oraz tzw. pomp ciepła.</a:t>
            </a:r>
            <a:endParaRPr lang="pl-PL" sz="2400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428860" y="571480"/>
            <a:ext cx="5757906" cy="939784"/>
          </a:xfrm>
        </p:spPr>
        <p:txBody>
          <a:bodyPr>
            <a:normAutofit fontScale="90000"/>
          </a:bodyPr>
          <a:lstStyle/>
          <a:p>
            <a:r>
              <a:rPr lang="pl-PL" dirty="0" err="1" smtClean="0"/>
              <a:t>Grundfos</a:t>
            </a:r>
            <a:r>
              <a:rPr lang="pl-PL" dirty="0" smtClean="0"/>
              <a:t> </a:t>
            </a:r>
            <a:r>
              <a:rPr lang="pl-PL" dirty="0" err="1" smtClean="0"/>
              <a:t>Pumpenfabrik</a:t>
            </a:r>
            <a:r>
              <a:rPr lang="pl-PL" dirty="0" smtClean="0"/>
              <a:t> </a:t>
            </a:r>
            <a:r>
              <a:rPr lang="pl-PL" dirty="0" err="1" smtClean="0"/>
              <a:t>GmbH</a:t>
            </a: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5" name="Symbol zastępczy zawartości 4" descr="Grundfos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57620" y="1928169"/>
            <a:ext cx="5000660" cy="31439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1">
                <a:lumMod val="65000"/>
                <a:lumOff val="3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Prostokąt zaokrąglony 8">
            <a:hlinkClick r:id="rId3" action="ppaction://hlinksldjump"/>
          </p:cNvPr>
          <p:cNvSpPr/>
          <p:nvPr/>
        </p:nvSpPr>
        <p:spPr>
          <a:xfrm>
            <a:off x="8001024" y="6286520"/>
            <a:ext cx="785818" cy="357190"/>
          </a:xfrm>
          <a:prstGeom prst="roundRect">
            <a:avLst/>
          </a:prstGeom>
          <a:effectLst>
            <a:outerShdw blurRad="50800" dist="88900" dir="2700000" sx="102000" sy="102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softEdge">
            <a:bevelT w="120650" h="114300"/>
            <a:bevelB w="635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Menu</a:t>
            </a:r>
            <a:endParaRPr lang="pl-PL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half" idx="1"/>
          </p:nvPr>
        </p:nvSpPr>
        <p:spPr>
          <a:xfrm>
            <a:off x="0" y="1785926"/>
            <a:ext cx="5000628" cy="3240079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	Szymon Solarz wraz z Michałem Kupcem spędzili tydzień na ręcznej i mechanicznej obróbce stali. Szkoda, że te twory nigdy nie zostaną do niczego wykorzystane.  </a:t>
            </a:r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428860" y="500042"/>
            <a:ext cx="5757874" cy="1143000"/>
          </a:xfrm>
        </p:spPr>
        <p:txBody>
          <a:bodyPr>
            <a:normAutofit fontScale="90000"/>
          </a:bodyPr>
          <a:lstStyle/>
          <a:p>
            <a:r>
              <a:rPr lang="pl-PL" dirty="0" err="1" smtClean="0"/>
              <a:t>Grundfos</a:t>
            </a:r>
            <a:r>
              <a:rPr lang="pl-PL" dirty="0" smtClean="0"/>
              <a:t> </a:t>
            </a:r>
            <a:r>
              <a:rPr lang="pl-PL" dirty="0" err="1" smtClean="0"/>
              <a:t>Pumpenfabrik</a:t>
            </a:r>
            <a:r>
              <a:rPr lang="pl-PL" dirty="0" smtClean="0"/>
              <a:t> </a:t>
            </a:r>
            <a:r>
              <a:rPr lang="pl-PL" dirty="0" err="1" smtClean="0"/>
              <a:t>GmbH</a:t>
            </a: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5" name="Symbol zastępczy zawartości 4" descr="IMG_20140402_111037_23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14942" y="1785926"/>
            <a:ext cx="3362498" cy="43059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1">
                <a:lumMod val="65000"/>
                <a:lumOff val="3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Prostokąt zaokrąglony 8">
            <a:hlinkClick r:id="rId3" action="ppaction://hlinksldjump"/>
          </p:cNvPr>
          <p:cNvSpPr/>
          <p:nvPr/>
        </p:nvSpPr>
        <p:spPr>
          <a:xfrm>
            <a:off x="8001024" y="6286520"/>
            <a:ext cx="785818" cy="357190"/>
          </a:xfrm>
          <a:prstGeom prst="roundRect">
            <a:avLst/>
          </a:prstGeom>
          <a:effectLst>
            <a:outerShdw blurRad="50800" dist="88900" dir="2700000" sx="102000" sy="102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softEdge">
            <a:bevelT w="120650" h="114300"/>
            <a:bevelB w="635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Menu</a:t>
            </a:r>
            <a:endParaRPr lang="pl-PL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sss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57290" y="1571612"/>
            <a:ext cx="7215238" cy="23922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1">
                <a:lumMod val="65000"/>
                <a:lumOff val="3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>
          <a:xfrm>
            <a:off x="0" y="4071942"/>
            <a:ext cx="9144000" cy="193534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dirty="0" smtClean="0"/>
              <a:t>	Firma zajmująca się wykonawstwem i nadzorem instalacji elektrycznych w budynkach i techniką budowlaną, oraz sprzedażą i serwisem sprzętu AGD.</a:t>
            </a:r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3000364" y="274638"/>
            <a:ext cx="4929222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Elektro </a:t>
            </a:r>
            <a:r>
              <a:rPr lang="pl-PL" dirty="0" err="1" smtClean="0"/>
              <a:t>Klee</a:t>
            </a:r>
            <a:r>
              <a:rPr lang="pl-PL" dirty="0" smtClean="0"/>
              <a:t> </a:t>
            </a:r>
            <a:r>
              <a:rPr lang="pl-PL" dirty="0" err="1" smtClean="0"/>
              <a:t>Netztechnik</a:t>
            </a:r>
            <a:r>
              <a:rPr lang="pl-PL" dirty="0" smtClean="0"/>
              <a:t> </a:t>
            </a:r>
            <a:r>
              <a:rPr lang="pl-PL" dirty="0" err="1" smtClean="0"/>
              <a:t>GmbH</a:t>
            </a:r>
            <a:endParaRPr lang="pl-PL" dirty="0"/>
          </a:p>
        </p:txBody>
      </p:sp>
      <p:sp>
        <p:nvSpPr>
          <p:cNvPr id="9" name="Prostokąt zaokrąglony 8">
            <a:hlinkClick r:id="rId3" action="ppaction://hlinksldjump"/>
          </p:cNvPr>
          <p:cNvSpPr/>
          <p:nvPr/>
        </p:nvSpPr>
        <p:spPr>
          <a:xfrm>
            <a:off x="8001024" y="6286520"/>
            <a:ext cx="785818" cy="357190"/>
          </a:xfrm>
          <a:prstGeom prst="roundRect">
            <a:avLst/>
          </a:prstGeom>
          <a:effectLst>
            <a:outerShdw blurRad="50800" dist="88900" dir="2700000" sx="102000" sy="102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softEdge">
            <a:bevelT w="120650" h="114300"/>
            <a:bevelB w="635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Menu</a:t>
            </a:r>
            <a:endParaRPr lang="pl-PL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half" idx="1"/>
          </p:nvPr>
        </p:nvSpPr>
        <p:spPr>
          <a:xfrm>
            <a:off x="357158" y="2714620"/>
            <a:ext cx="6643734" cy="3292671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	Patryk </a:t>
            </a:r>
            <a:r>
              <a:rPr lang="pl-PL" dirty="0" err="1" smtClean="0"/>
              <a:t>Burnat</a:t>
            </a:r>
            <a:r>
              <a:rPr lang="pl-PL" dirty="0" smtClean="0"/>
              <a:t> w minionym tygodniu sprawdzał stan techniczny instalacji elektrycznych oraz pomagał przy ich montażu.</a:t>
            </a:r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3000364" y="417514"/>
            <a:ext cx="4714908" cy="143985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Elektro </a:t>
            </a:r>
            <a:r>
              <a:rPr lang="pl-PL" dirty="0" err="1" smtClean="0"/>
              <a:t>Klee</a:t>
            </a:r>
            <a:r>
              <a:rPr lang="pl-PL" dirty="0" smtClean="0"/>
              <a:t> </a:t>
            </a:r>
            <a:r>
              <a:rPr lang="pl-PL" dirty="0" err="1" smtClean="0"/>
              <a:t>Netztechnik</a:t>
            </a:r>
            <a:r>
              <a:rPr lang="pl-PL" dirty="0" smtClean="0"/>
              <a:t> </a:t>
            </a:r>
            <a:r>
              <a:rPr lang="pl-PL" dirty="0" err="1" smtClean="0"/>
              <a:t>GmbH</a:t>
            </a:r>
            <a:endParaRPr lang="pl-PL" dirty="0"/>
          </a:p>
        </p:txBody>
      </p:sp>
      <p:sp>
        <p:nvSpPr>
          <p:cNvPr id="8" name="Prostokąt zaokrąglony 7">
            <a:hlinkClick r:id="rId2" action="ppaction://hlinksldjump"/>
          </p:cNvPr>
          <p:cNvSpPr/>
          <p:nvPr/>
        </p:nvSpPr>
        <p:spPr>
          <a:xfrm>
            <a:off x="8001024" y="6286520"/>
            <a:ext cx="785818" cy="357190"/>
          </a:xfrm>
          <a:prstGeom prst="roundRect">
            <a:avLst/>
          </a:prstGeom>
          <a:effectLst>
            <a:outerShdw blurRad="50800" dist="88900" dir="2700000" sx="102000" sy="102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softEdge">
            <a:bevelT w="120650" h="114300"/>
            <a:bevelB w="635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Menu</a:t>
            </a:r>
            <a:endParaRPr lang="pl-PL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1538" y="2714620"/>
            <a:ext cx="6986582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Czas (względnie) wolny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obrazu 6" descr="S630128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85786" y="1074554"/>
            <a:ext cx="7558110" cy="38188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1">
                <a:lumMod val="65000"/>
                <a:lumOff val="3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3714744" y="5214950"/>
            <a:ext cx="4786346" cy="562672"/>
          </a:xfrm>
        </p:spPr>
        <p:txBody>
          <a:bodyPr/>
          <a:lstStyle/>
          <a:p>
            <a:r>
              <a:rPr lang="pl-PL" dirty="0" smtClean="0"/>
              <a:t>Wycieczka po </a:t>
            </a:r>
            <a:r>
              <a:rPr lang="pl-PL" dirty="0" err="1" smtClean="0"/>
              <a:t>Neumunster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6500826" y="5786454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Rynek miasta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0" name="Prostokąt zaokrąglony 9">
            <a:hlinkClick r:id="rId3" action="ppaction://hlinksldjump"/>
          </p:cNvPr>
          <p:cNvSpPr/>
          <p:nvPr/>
        </p:nvSpPr>
        <p:spPr>
          <a:xfrm>
            <a:off x="8001024" y="6286520"/>
            <a:ext cx="785818" cy="357190"/>
          </a:xfrm>
          <a:prstGeom prst="roundRect">
            <a:avLst/>
          </a:prstGeom>
          <a:effectLst>
            <a:outerShdw blurRad="50800" dist="88900" dir="2700000" sx="102000" sy="102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softEdge">
            <a:bevelT w="120650" h="114300"/>
            <a:bevelB w="635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Menu</a:t>
            </a:r>
            <a:endParaRPr lang="pl-PL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 descr="S630128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54816" y="1000108"/>
            <a:ext cx="7917712" cy="40005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1">
                <a:lumMod val="65000"/>
                <a:lumOff val="3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3929058" y="5295220"/>
            <a:ext cx="4646408" cy="562672"/>
          </a:xfrm>
        </p:spPr>
        <p:txBody>
          <a:bodyPr/>
          <a:lstStyle/>
          <a:p>
            <a:r>
              <a:rPr lang="pl-PL" dirty="0" smtClean="0"/>
              <a:t>Wycieczka po </a:t>
            </a:r>
            <a:r>
              <a:rPr lang="pl-PL" dirty="0" err="1" smtClean="0"/>
              <a:t>Neumunster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7215206" y="5845750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Ratusz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7" name="Prostokąt zaokrąglony 6">
            <a:hlinkClick r:id="rId3" action="ppaction://hlinksldjump"/>
          </p:cNvPr>
          <p:cNvSpPr/>
          <p:nvPr/>
        </p:nvSpPr>
        <p:spPr>
          <a:xfrm>
            <a:off x="8001024" y="6286520"/>
            <a:ext cx="785818" cy="357190"/>
          </a:xfrm>
          <a:prstGeom prst="roundRect">
            <a:avLst/>
          </a:prstGeom>
          <a:effectLst>
            <a:outerShdw blurRad="50800" dist="88900" dir="2700000" sx="102000" sy="102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softEdge">
            <a:bevelT w="120650" h="114300"/>
            <a:bevelB w="635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Menu</a:t>
            </a:r>
            <a:endParaRPr lang="pl-PL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obrazu 3" descr="S630129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972327"/>
            <a:ext cx="6786610" cy="40845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1">
                <a:lumMod val="65000"/>
                <a:lumOff val="3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429124" y="5223782"/>
            <a:ext cx="4357718" cy="491234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Wycieczka po </a:t>
            </a:r>
            <a:r>
              <a:rPr lang="pl-PL" dirty="0" err="1" smtClean="0"/>
              <a:t>Neumunster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5357818" y="5783065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Grupy z Tarnowa i Koszalina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9" name="Prostokąt zaokrąglony 8">
            <a:hlinkClick r:id="rId3" action="ppaction://hlinksldjump"/>
          </p:cNvPr>
          <p:cNvSpPr/>
          <p:nvPr/>
        </p:nvSpPr>
        <p:spPr>
          <a:xfrm>
            <a:off x="8001024" y="6286520"/>
            <a:ext cx="785818" cy="357190"/>
          </a:xfrm>
          <a:prstGeom prst="roundRect">
            <a:avLst/>
          </a:prstGeom>
          <a:effectLst>
            <a:outerShdw blurRad="50800" dist="88900" dir="2700000" sx="102000" sy="102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softEdge">
            <a:bevelT w="120650" h="114300"/>
            <a:bevelB w="635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Menu</a:t>
            </a:r>
            <a:endParaRPr lang="pl-PL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obrazu 3" descr="S630133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2910" y="994843"/>
            <a:ext cx="7786742" cy="39343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1">
                <a:lumMod val="65000"/>
                <a:lumOff val="3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43438" y="5143512"/>
            <a:ext cx="4143404" cy="562672"/>
          </a:xfrm>
        </p:spPr>
        <p:txBody>
          <a:bodyPr/>
          <a:lstStyle/>
          <a:p>
            <a:r>
              <a:rPr lang="pl-PL" dirty="0" smtClean="0"/>
              <a:t>Spotkanie integracyjne</a:t>
            </a: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6215074" y="5774312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Rozpoczęcie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9" name="Prostokąt zaokrąglony 8">
            <a:hlinkClick r:id="rId3" action="ppaction://hlinksldjump"/>
          </p:cNvPr>
          <p:cNvSpPr/>
          <p:nvPr/>
        </p:nvSpPr>
        <p:spPr>
          <a:xfrm>
            <a:off x="8001024" y="6286520"/>
            <a:ext cx="785818" cy="357190"/>
          </a:xfrm>
          <a:prstGeom prst="roundRect">
            <a:avLst/>
          </a:prstGeom>
          <a:effectLst>
            <a:outerShdw blurRad="50800" dist="88900" dir="2700000" sx="102000" sy="102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softEdge">
            <a:bevelT w="120650" h="114300"/>
            <a:bevelB w="635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Menu</a:t>
            </a:r>
            <a:endParaRPr lang="pl-PL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785786" y="1857364"/>
            <a:ext cx="7786742" cy="785810"/>
          </a:xfrm>
        </p:spPr>
        <p:txBody>
          <a:bodyPr/>
          <a:lstStyle/>
          <a:p>
            <a:pPr algn="ctr"/>
            <a:r>
              <a:rPr lang="pl-PL" dirty="0" smtClean="0"/>
              <a:t>Tydzień pierwszy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obrazu 3" descr="S630134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472" y="957996"/>
            <a:ext cx="8001056" cy="40426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1">
                <a:lumMod val="65000"/>
                <a:lumOff val="3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929190" y="5295220"/>
            <a:ext cx="3857652" cy="491234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Spotkanie integracyjne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5429256" y="5857892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Budowa wieży z Francuzami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9" name="Prostokąt zaokrąglony 8">
            <a:hlinkClick r:id="rId3" action="ppaction://hlinksldjump"/>
          </p:cNvPr>
          <p:cNvSpPr/>
          <p:nvPr/>
        </p:nvSpPr>
        <p:spPr>
          <a:xfrm>
            <a:off x="8001024" y="6286520"/>
            <a:ext cx="785818" cy="357190"/>
          </a:xfrm>
          <a:prstGeom prst="roundRect">
            <a:avLst/>
          </a:prstGeom>
          <a:effectLst>
            <a:outerShdw blurRad="50800" dist="88900" dir="2700000" sx="102000" sy="102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softEdge">
            <a:bevelT w="120650" h="114300"/>
            <a:bevelB w="635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Menu</a:t>
            </a:r>
            <a:endParaRPr lang="pl-PL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obrazu 3" descr="S630137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34" y="936370"/>
            <a:ext cx="8043858" cy="40642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1">
                <a:lumMod val="65000"/>
                <a:lumOff val="3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929190" y="5295220"/>
            <a:ext cx="3857652" cy="491234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Spotkanie integracyjne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5857884" y="5715016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Przygotowanie dialogów w grupach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6" name="Prostokąt zaokrąglony 5">
            <a:hlinkClick r:id="rId3" action="ppaction://hlinksldjump"/>
          </p:cNvPr>
          <p:cNvSpPr/>
          <p:nvPr/>
        </p:nvSpPr>
        <p:spPr>
          <a:xfrm>
            <a:off x="8001024" y="6286520"/>
            <a:ext cx="785818" cy="357190"/>
          </a:xfrm>
          <a:prstGeom prst="roundRect">
            <a:avLst/>
          </a:prstGeom>
          <a:effectLst>
            <a:outerShdw blurRad="50800" dist="88900" dir="2700000" sx="102000" sy="102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softEdge">
            <a:bevelT w="120650" h="114300"/>
            <a:bevelB w="635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Menu</a:t>
            </a:r>
            <a:endParaRPr lang="pl-PL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obrazu 3" descr="S630133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85786" y="976853"/>
            <a:ext cx="7615230" cy="39523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1">
                <a:lumMod val="65000"/>
                <a:lumOff val="3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Polak potrafi - żelazko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4572000" y="5786454"/>
            <a:ext cx="435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Co z tego, że można je pożyczyć?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9" name="Prostokąt zaokrąglony 8">
            <a:hlinkClick r:id="rId3" action="ppaction://hlinksldjump"/>
          </p:cNvPr>
          <p:cNvSpPr/>
          <p:nvPr/>
        </p:nvSpPr>
        <p:spPr>
          <a:xfrm>
            <a:off x="8001024" y="6286520"/>
            <a:ext cx="785818" cy="357190"/>
          </a:xfrm>
          <a:prstGeom prst="roundRect">
            <a:avLst/>
          </a:prstGeom>
          <a:effectLst>
            <a:outerShdw blurRad="50800" dist="88900" dir="2700000" sx="102000" sy="102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softEdge">
            <a:bevelT w="120650" h="114300"/>
            <a:bevelB w="635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Menu</a:t>
            </a:r>
            <a:endParaRPr lang="pl-PL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obrazu 3" descr="2014-04-06-043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4348" y="1044656"/>
            <a:ext cx="7829544" cy="39559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1">
                <a:lumMod val="65000"/>
                <a:lumOff val="3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Wycieczka do Kilonii i </a:t>
            </a:r>
            <a:r>
              <a:rPr lang="pl-PL" dirty="0" err="1" smtClean="0"/>
              <a:t>Laboe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4500562" y="5774312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Kiloński dworzec główny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9" name="Prostokąt zaokrąglony 8">
            <a:hlinkClick r:id="rId3" action="ppaction://hlinksldjump"/>
          </p:cNvPr>
          <p:cNvSpPr/>
          <p:nvPr/>
        </p:nvSpPr>
        <p:spPr>
          <a:xfrm>
            <a:off x="8001024" y="6286520"/>
            <a:ext cx="785818" cy="357190"/>
          </a:xfrm>
          <a:prstGeom prst="roundRect">
            <a:avLst/>
          </a:prstGeom>
          <a:effectLst>
            <a:outerShdw blurRad="50800" dist="88900" dir="2700000" sx="102000" sy="102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softEdge">
            <a:bevelT w="120650" h="114300"/>
            <a:bevelB w="635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Menu</a:t>
            </a:r>
            <a:endParaRPr lang="pl-PL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obrazu 3" descr="2014-04-06-043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1071545"/>
            <a:ext cx="3479174" cy="46388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1">
                <a:lumMod val="65000"/>
                <a:lumOff val="3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5214942" y="928670"/>
            <a:ext cx="3717714" cy="1000132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Wycieczka do Kilonii i </a:t>
            </a:r>
            <a:r>
              <a:rPr lang="pl-PL" dirty="0" err="1" smtClean="0"/>
              <a:t>Laboe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5857884" y="2143116"/>
            <a:ext cx="2857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Wieża w </a:t>
            </a:r>
            <a:r>
              <a:rPr lang="pl-PL" dirty="0" err="1" smtClean="0">
                <a:solidFill>
                  <a:schemeClr val="bg1"/>
                </a:solidFill>
              </a:rPr>
              <a:t>Laboe</a:t>
            </a:r>
            <a:r>
              <a:rPr lang="pl-PL" dirty="0" smtClean="0">
                <a:solidFill>
                  <a:schemeClr val="bg1"/>
                </a:solidFill>
              </a:rPr>
              <a:t> będąca pomnikiem pamięci poległych marynarzy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9" name="Prostokąt zaokrąglony 8">
            <a:hlinkClick r:id="rId3" action="ppaction://hlinksldjump"/>
          </p:cNvPr>
          <p:cNvSpPr/>
          <p:nvPr/>
        </p:nvSpPr>
        <p:spPr>
          <a:xfrm>
            <a:off x="8001024" y="6286520"/>
            <a:ext cx="785818" cy="357190"/>
          </a:xfrm>
          <a:prstGeom prst="roundRect">
            <a:avLst/>
          </a:prstGeom>
          <a:effectLst>
            <a:outerShdw blurRad="50800" dist="88900" dir="2700000" sx="102000" sy="102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softEdge">
            <a:bevelT w="120650" h="114300"/>
            <a:bevelB w="635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Menu</a:t>
            </a:r>
            <a:endParaRPr lang="pl-PL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obrazu 3" descr="IMG_20140406_144153_37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31051" b="31051"/>
          <a:stretch>
            <a:fillRect/>
          </a:stretch>
        </p:blipFill>
        <p:spPr>
          <a:xfrm>
            <a:off x="742984" y="1044656"/>
            <a:ext cx="7829544" cy="39559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1">
                <a:lumMod val="65000"/>
                <a:lumOff val="3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857488" y="5143512"/>
            <a:ext cx="5929354" cy="562672"/>
          </a:xfrm>
        </p:spPr>
        <p:txBody>
          <a:bodyPr/>
          <a:lstStyle/>
          <a:p>
            <a:r>
              <a:rPr lang="pl-PL" dirty="0" smtClean="0"/>
              <a:t>Wycieczka do Kilonii i </a:t>
            </a:r>
            <a:r>
              <a:rPr lang="pl-PL" dirty="0" err="1" smtClean="0"/>
              <a:t>Laboe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5857884" y="5786454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Widok z wieży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9" name="Prostokąt zaokrąglony 8">
            <a:hlinkClick r:id="rId3" action="ppaction://hlinksldjump"/>
          </p:cNvPr>
          <p:cNvSpPr/>
          <p:nvPr/>
        </p:nvSpPr>
        <p:spPr>
          <a:xfrm>
            <a:off x="8001024" y="6286520"/>
            <a:ext cx="785818" cy="357190"/>
          </a:xfrm>
          <a:prstGeom prst="roundRect">
            <a:avLst/>
          </a:prstGeom>
          <a:effectLst>
            <a:outerShdw blurRad="50800" dist="88900" dir="2700000" sx="102000" sy="102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softEdge">
            <a:bevelT w="120650" h="114300"/>
            <a:bevelB w="635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Menu</a:t>
            </a:r>
            <a:endParaRPr lang="pl-PL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obrazu 3" descr="IMG_20140406_145336_77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6313" b="16313"/>
          <a:stretch>
            <a:fillRect/>
          </a:stretch>
        </p:blipFill>
        <p:spPr>
          <a:xfrm>
            <a:off x="785786" y="1045407"/>
            <a:ext cx="7686668" cy="38837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1">
                <a:lumMod val="65000"/>
                <a:lumOff val="3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857620" y="5143512"/>
            <a:ext cx="4929222" cy="562672"/>
          </a:xfrm>
        </p:spPr>
        <p:txBody>
          <a:bodyPr/>
          <a:lstStyle/>
          <a:p>
            <a:r>
              <a:rPr lang="pl-PL" dirty="0" smtClean="0"/>
              <a:t>Wycieczka do Kilonii i </a:t>
            </a:r>
            <a:r>
              <a:rPr lang="pl-PL" dirty="0" err="1" smtClean="0"/>
              <a:t>Laboe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5429256" y="5786454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Muzeum marynarki wojennej w </a:t>
            </a:r>
            <a:r>
              <a:rPr lang="pl-PL" dirty="0" err="1" smtClean="0">
                <a:solidFill>
                  <a:schemeClr val="bg1"/>
                </a:solidFill>
              </a:rPr>
              <a:t>Laboe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9" name="Prostokąt zaokrąglony 8">
            <a:hlinkClick r:id="rId3" action="ppaction://hlinksldjump"/>
          </p:cNvPr>
          <p:cNvSpPr/>
          <p:nvPr/>
        </p:nvSpPr>
        <p:spPr>
          <a:xfrm>
            <a:off x="8001024" y="6286520"/>
            <a:ext cx="785818" cy="357190"/>
          </a:xfrm>
          <a:prstGeom prst="roundRect">
            <a:avLst/>
          </a:prstGeom>
          <a:effectLst>
            <a:outerShdw blurRad="50800" dist="88900" dir="2700000" sx="102000" sy="102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softEdge">
            <a:bevelT w="120650" h="114300"/>
            <a:bevelB w="635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Menu</a:t>
            </a:r>
            <a:endParaRPr lang="pl-PL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obrazu 3" descr="IMG_20140406_150156_22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6313" b="16313"/>
          <a:stretch>
            <a:fillRect/>
          </a:stretch>
        </p:blipFill>
        <p:spPr>
          <a:xfrm>
            <a:off x="714348" y="1030186"/>
            <a:ext cx="7858180" cy="39704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1">
                <a:lumMod val="65000"/>
                <a:lumOff val="3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786182" y="5143512"/>
            <a:ext cx="5000660" cy="562672"/>
          </a:xfrm>
        </p:spPr>
        <p:txBody>
          <a:bodyPr/>
          <a:lstStyle/>
          <a:p>
            <a:r>
              <a:rPr lang="pl-PL" dirty="0" smtClean="0"/>
              <a:t>Wycieczka do Kilonii i </a:t>
            </a:r>
            <a:r>
              <a:rPr lang="pl-PL" dirty="0" err="1" smtClean="0"/>
              <a:t>Laboe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5286380" y="5786454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Zwiedzanie U 995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9" name="Prostokąt zaokrąglony 8">
            <a:hlinkClick r:id="rId3" action="ppaction://hlinksldjump"/>
          </p:cNvPr>
          <p:cNvSpPr/>
          <p:nvPr/>
        </p:nvSpPr>
        <p:spPr>
          <a:xfrm>
            <a:off x="8001024" y="6286520"/>
            <a:ext cx="785818" cy="357190"/>
          </a:xfrm>
          <a:prstGeom prst="roundRect">
            <a:avLst/>
          </a:prstGeom>
          <a:effectLst>
            <a:outerShdw blurRad="50800" dist="88900" dir="2700000" sx="102000" sy="102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softEdge">
            <a:bevelT w="120650" h="114300"/>
            <a:bevelB w="635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Menu</a:t>
            </a:r>
            <a:endParaRPr lang="pl-PL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857620" y="5143512"/>
            <a:ext cx="4929222" cy="562672"/>
          </a:xfrm>
        </p:spPr>
        <p:txBody>
          <a:bodyPr/>
          <a:lstStyle/>
          <a:p>
            <a:r>
              <a:rPr lang="pl-PL" dirty="0" smtClean="0"/>
              <a:t>Wycieczka do Kilonii i </a:t>
            </a:r>
            <a:r>
              <a:rPr lang="pl-PL" dirty="0" err="1" smtClean="0"/>
              <a:t>Laboe</a:t>
            </a:r>
            <a:endParaRPr lang="pl-PL" dirty="0"/>
          </a:p>
        </p:txBody>
      </p:sp>
      <p:pic>
        <p:nvPicPr>
          <p:cNvPr id="6" name="Symbol zastępczy obrazu 5" descr="IMG_20140406_151734_53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6313" b="16313"/>
          <a:stretch>
            <a:fillRect/>
          </a:stretch>
        </p:blipFill>
        <p:spPr>
          <a:xfrm>
            <a:off x="785786" y="1045408"/>
            <a:ext cx="7686668" cy="38837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1">
                <a:lumMod val="65000"/>
                <a:lumOff val="3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pole tekstowe 6"/>
          <p:cNvSpPr txBox="1"/>
          <p:nvPr/>
        </p:nvSpPr>
        <p:spPr>
          <a:xfrm>
            <a:off x="5072066" y="5786454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Wnętrze łodzi podwodnej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0" name="Prostokąt zaokrąglony 9">
            <a:hlinkClick r:id="rId3" action="ppaction://hlinksldjump"/>
          </p:cNvPr>
          <p:cNvSpPr/>
          <p:nvPr/>
        </p:nvSpPr>
        <p:spPr>
          <a:xfrm>
            <a:off x="8001024" y="6286520"/>
            <a:ext cx="785818" cy="357190"/>
          </a:xfrm>
          <a:prstGeom prst="roundRect">
            <a:avLst/>
          </a:prstGeom>
          <a:effectLst>
            <a:outerShdw blurRad="50800" dist="88900" dir="2700000" sx="102000" sy="102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softEdge">
            <a:bevelT w="120650" h="114300"/>
            <a:bevelB w="635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Menu</a:t>
            </a:r>
            <a:endParaRPr lang="pl-PL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zaokrąglony 4">
            <a:hlinkClick r:id="rId2" action="ppaction://hlinksldjump"/>
          </p:cNvPr>
          <p:cNvSpPr/>
          <p:nvPr/>
        </p:nvSpPr>
        <p:spPr>
          <a:xfrm>
            <a:off x="1071538" y="3286124"/>
            <a:ext cx="2071702" cy="785818"/>
          </a:xfrm>
          <a:prstGeom prst="roundRect">
            <a:avLst/>
          </a:prstGeom>
          <a:effectLst>
            <a:outerShdw blurRad="50800" dist="88900" dir="2700000" sx="102000" sy="102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softEdge">
            <a:bevelT w="120650" h="114300"/>
            <a:bevelB w="635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Przyjazd</a:t>
            </a:r>
            <a:endParaRPr lang="pl-PL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Prostokąt zaokrąglony 6">
            <a:hlinkClick r:id="rId3" action="ppaction://hlinksldjump"/>
          </p:cNvPr>
          <p:cNvSpPr/>
          <p:nvPr/>
        </p:nvSpPr>
        <p:spPr>
          <a:xfrm>
            <a:off x="3571868" y="3286124"/>
            <a:ext cx="2071702" cy="785818"/>
          </a:xfrm>
          <a:prstGeom prst="roundRect">
            <a:avLst/>
          </a:prstGeom>
          <a:effectLst>
            <a:outerShdw blurRad="50800" dist="88900" dir="2700000" sx="102000" sy="102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softEdge">
            <a:bevelT w="120650" h="114300"/>
            <a:bevelB w="635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Praktyki</a:t>
            </a:r>
            <a:endParaRPr lang="pl-PL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Prostokąt zaokrąglony 7">
            <a:hlinkClick r:id="rId4" action="ppaction://hlinksldjump"/>
          </p:cNvPr>
          <p:cNvSpPr/>
          <p:nvPr/>
        </p:nvSpPr>
        <p:spPr>
          <a:xfrm>
            <a:off x="6072198" y="3286124"/>
            <a:ext cx="2071702" cy="785818"/>
          </a:xfrm>
          <a:prstGeom prst="roundRect">
            <a:avLst/>
          </a:prstGeom>
          <a:effectLst>
            <a:outerShdw blurRad="50800" dist="88900" dir="2700000" sx="102000" sy="102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softEdge">
            <a:bevelT w="120650" h="114300"/>
            <a:bevelB w="635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Czas wolny</a:t>
            </a:r>
            <a:endParaRPr lang="pl-PL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3143240" y="1142984"/>
            <a:ext cx="2857520" cy="994768"/>
          </a:xfrm>
          <a:prstGeom prst="rect">
            <a:avLst/>
          </a:prstGeom>
        </p:spPr>
        <p:txBody>
          <a:bodyPr vert="horz" rtlCol="0" anchor="ctr">
            <a:normAutofit fontScale="92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>
              <a:spcBef>
                <a:spcPct val="0"/>
              </a:spcBef>
            </a:pPr>
            <a:r>
              <a:rPr lang="pl-PL" sz="77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Menu</a:t>
            </a:r>
            <a:endParaRPr lang="pl-PL" sz="4100" b="1" dirty="0" smtClean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2090548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	Przyjechaliśmy do </a:t>
            </a:r>
            <a:r>
              <a:rPr lang="pl-PL" dirty="0" err="1" smtClean="0"/>
              <a:t>Neumunster</a:t>
            </a:r>
            <a:r>
              <a:rPr lang="pl-PL" dirty="0" smtClean="0"/>
              <a:t> w sobotę o godzinie 9:30. W </a:t>
            </a:r>
            <a:r>
              <a:rPr lang="pl-PL" dirty="0" err="1" smtClean="0"/>
              <a:t>Kiek-in</a:t>
            </a:r>
            <a:r>
              <a:rPr lang="pl-PL" dirty="0" smtClean="0"/>
              <a:t> można było się zameldować dopiero o 12. Co zrobiono z czasem między tymi godzinami?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1143000"/>
          </a:xfrm>
        </p:spPr>
        <p:txBody>
          <a:bodyPr/>
          <a:lstStyle/>
          <a:p>
            <a:r>
              <a:rPr lang="pl-PL" dirty="0" smtClean="0"/>
              <a:t>Przyjazd i zakwaterowanie</a:t>
            </a:r>
            <a:endParaRPr lang="pl-PL" dirty="0"/>
          </a:p>
        </p:txBody>
      </p:sp>
      <p:sp>
        <p:nvSpPr>
          <p:cNvPr id="4" name="Prostokąt zaokrąglony 3">
            <a:hlinkClick r:id="rId2" action="ppaction://hlinksldjump"/>
          </p:cNvPr>
          <p:cNvSpPr/>
          <p:nvPr/>
        </p:nvSpPr>
        <p:spPr>
          <a:xfrm>
            <a:off x="8001024" y="6286520"/>
            <a:ext cx="785818" cy="357190"/>
          </a:xfrm>
          <a:prstGeom prst="roundRect">
            <a:avLst/>
          </a:prstGeom>
          <a:effectLst>
            <a:outerShdw blurRad="50800" dist="88900" dir="2700000" sx="102000" sy="102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softEdge">
            <a:bevelT w="120650" h="114300"/>
            <a:bevelB w="635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Menu</a:t>
            </a:r>
            <a:endParaRPr lang="pl-PL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2233424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 	Pojechaliśmy do jakiejś małej miejscowości nieopodal i zjedliśmy śniadanie w towarzystwie koordynatorów projektu ze strony niemieckiej. Przez dwie godziny. Kto by pomyślał, że można jeść śniadanie przez dwie godziny.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1143000"/>
          </a:xfrm>
        </p:spPr>
        <p:txBody>
          <a:bodyPr/>
          <a:lstStyle/>
          <a:p>
            <a:r>
              <a:rPr lang="pl-PL" dirty="0" smtClean="0"/>
              <a:t>Przyjazd i zakwaterowanie</a:t>
            </a:r>
            <a:endParaRPr lang="pl-PL" dirty="0"/>
          </a:p>
        </p:txBody>
      </p:sp>
      <p:sp>
        <p:nvSpPr>
          <p:cNvPr id="8" name="Prostokąt zaokrąglony 7">
            <a:hlinkClick r:id="rId2" action="ppaction://hlinksldjump"/>
          </p:cNvPr>
          <p:cNvSpPr/>
          <p:nvPr/>
        </p:nvSpPr>
        <p:spPr>
          <a:xfrm>
            <a:off x="8001024" y="6286520"/>
            <a:ext cx="785818" cy="357190"/>
          </a:xfrm>
          <a:prstGeom prst="roundRect">
            <a:avLst/>
          </a:prstGeom>
          <a:effectLst>
            <a:outerShdw blurRad="50800" dist="88900" dir="2700000" sx="102000" sy="102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softEdge">
            <a:bevelT w="120650" h="114300"/>
            <a:bevelB w="635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Menu</a:t>
            </a:r>
            <a:endParaRPr lang="pl-PL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14678" y="500042"/>
            <a:ext cx="2328850" cy="1143000"/>
          </a:xfrm>
        </p:spPr>
        <p:txBody>
          <a:bodyPr/>
          <a:lstStyle/>
          <a:p>
            <a:r>
              <a:rPr lang="pl-PL" dirty="0" err="1" smtClean="0"/>
              <a:t>Kiek-in</a:t>
            </a:r>
            <a:endParaRPr lang="pl-PL" dirty="0"/>
          </a:p>
        </p:txBody>
      </p:sp>
      <p:pic>
        <p:nvPicPr>
          <p:cNvPr id="4" name="Obraz 3" descr="S63013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1643050"/>
            <a:ext cx="5451617" cy="40887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1">
                <a:lumMod val="65000"/>
                <a:lumOff val="3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pole tekstowe 5"/>
          <p:cNvSpPr txBox="1"/>
          <p:nvPr/>
        </p:nvSpPr>
        <p:spPr>
          <a:xfrm>
            <a:off x="6357950" y="1571612"/>
            <a:ext cx="214314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Nie ma to jak z starego budynku po fabryce tkaniny zrobić internat.</a:t>
            </a:r>
            <a:endParaRPr lang="pl-PL" sz="32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Prostokąt zaokrąglony 9">
            <a:hlinkClick r:id="rId3" action="ppaction://hlinksldjump"/>
          </p:cNvPr>
          <p:cNvSpPr/>
          <p:nvPr/>
        </p:nvSpPr>
        <p:spPr>
          <a:xfrm>
            <a:off x="8001024" y="6286520"/>
            <a:ext cx="785818" cy="357190"/>
          </a:xfrm>
          <a:prstGeom prst="roundRect">
            <a:avLst/>
          </a:prstGeom>
          <a:effectLst>
            <a:outerShdw blurRad="50800" dist="88900" dir="2700000" sx="102000" sy="102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softEdge">
            <a:bevelT w="120650" h="114300"/>
            <a:bevelB w="635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Menu</a:t>
            </a:r>
            <a:endParaRPr lang="pl-PL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S63013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4811" y="2641345"/>
            <a:ext cx="4286399" cy="3214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1">
                <a:lumMod val="65000"/>
                <a:lumOff val="3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386158" y="71414"/>
            <a:ext cx="3114668" cy="1071570"/>
          </a:xfrm>
        </p:spPr>
        <p:txBody>
          <a:bodyPr/>
          <a:lstStyle/>
          <a:p>
            <a:r>
              <a:rPr lang="pl-PL" dirty="0" smtClean="0"/>
              <a:t>Nasz pokój</a:t>
            </a:r>
            <a:endParaRPr lang="pl-PL" dirty="0"/>
          </a:p>
        </p:txBody>
      </p:sp>
      <p:pic>
        <p:nvPicPr>
          <p:cNvPr id="4" name="Obraz 3" descr="S63013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142984"/>
            <a:ext cx="4286280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1">
                <a:lumMod val="65000"/>
                <a:lumOff val="3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pole tekstowe 5"/>
          <p:cNvSpPr txBox="1"/>
          <p:nvPr/>
        </p:nvSpPr>
        <p:spPr>
          <a:xfrm>
            <a:off x="5000628" y="1033991"/>
            <a:ext cx="3571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Trzecie piętro, cisza i spokój. Niewiele osób mieszka na tym piętrze.</a:t>
            </a:r>
            <a:endParaRPr lang="pl-PL" sz="20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000100" y="4677329"/>
            <a:ext cx="27860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Jeden minus. </a:t>
            </a:r>
            <a:r>
              <a:rPr lang="pl-PL" sz="20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Wi-Fi</a:t>
            </a:r>
            <a:r>
              <a:rPr lang="pl-PL" sz="2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tutaj nie sięga…</a:t>
            </a:r>
          </a:p>
          <a:p>
            <a:r>
              <a:rPr lang="pl-PL" sz="2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Ale jest na parterze. Wystarczy…</a:t>
            </a:r>
          </a:p>
        </p:txBody>
      </p:sp>
      <p:sp>
        <p:nvSpPr>
          <p:cNvPr id="9" name="Prostokąt zaokrąglony 8">
            <a:hlinkClick r:id="rId4" action="ppaction://hlinksldjump"/>
          </p:cNvPr>
          <p:cNvSpPr/>
          <p:nvPr/>
        </p:nvSpPr>
        <p:spPr>
          <a:xfrm>
            <a:off x="8001024" y="6286520"/>
            <a:ext cx="785818" cy="357190"/>
          </a:xfrm>
          <a:prstGeom prst="roundRect">
            <a:avLst/>
          </a:prstGeom>
          <a:effectLst>
            <a:outerShdw blurRad="50800" dist="88900" dir="2700000" sx="102000" sy="102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softEdge">
            <a:bevelT w="120650" h="114300"/>
            <a:bevelB w="635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Menu</a:t>
            </a:r>
            <a:endParaRPr lang="pl-PL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142976" y="1857364"/>
            <a:ext cx="6564268" cy="1031148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Gdzie mamy praktyki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>
          <a:xfrm>
            <a:off x="0" y="2000240"/>
            <a:ext cx="2500330" cy="307183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l-PL" sz="2400" dirty="0" smtClean="0">
                <a:solidFill>
                  <a:schemeClr val="bg1"/>
                </a:solidFill>
              </a:rPr>
              <a:t>	Firma produkuje hydrauliczne podzespoły do maszyn rolniczych i budowlanych tj.: JCB, </a:t>
            </a:r>
            <a:r>
              <a:rPr lang="pl-PL" sz="2400" dirty="0" err="1" smtClean="0">
                <a:solidFill>
                  <a:schemeClr val="bg1"/>
                </a:solidFill>
              </a:rPr>
              <a:t>Fendt</a:t>
            </a:r>
            <a:r>
              <a:rPr lang="pl-PL" sz="2400" dirty="0" smtClean="0">
                <a:solidFill>
                  <a:schemeClr val="bg1"/>
                </a:solidFill>
              </a:rPr>
              <a:t>, </a:t>
            </a:r>
            <a:r>
              <a:rPr lang="pl-PL" sz="2400" dirty="0" err="1" smtClean="0">
                <a:solidFill>
                  <a:schemeClr val="bg1"/>
                </a:solidFill>
              </a:rPr>
              <a:t>Catepillar</a:t>
            </a:r>
            <a:r>
              <a:rPr lang="pl-PL" sz="2400" dirty="0" smtClean="0">
                <a:solidFill>
                  <a:schemeClr val="bg1"/>
                </a:solidFill>
              </a:rPr>
              <a:t>, </a:t>
            </a:r>
            <a:r>
              <a:rPr lang="pl-PL" sz="2400" dirty="0" err="1" smtClean="0">
                <a:solidFill>
                  <a:schemeClr val="bg1"/>
                </a:solidFill>
              </a:rPr>
              <a:t>Claas</a:t>
            </a:r>
            <a:r>
              <a:rPr lang="pl-PL" sz="2400" dirty="0" smtClean="0">
                <a:solidFill>
                  <a:schemeClr val="bg1"/>
                </a:solidFill>
              </a:rPr>
              <a:t>. </a:t>
            </a:r>
            <a:endParaRPr lang="pl-PL" sz="2400" dirty="0">
              <a:solidFill>
                <a:schemeClr val="bg1"/>
              </a:solidFill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928794" y="857232"/>
            <a:ext cx="6143668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Danfoss Power </a:t>
            </a:r>
            <a:r>
              <a:rPr lang="pl-PL" dirty="0" err="1" smtClean="0"/>
              <a:t>Solutions</a:t>
            </a:r>
            <a:r>
              <a:rPr lang="pl-PL" dirty="0" smtClean="0"/>
              <a:t> </a:t>
            </a:r>
            <a:r>
              <a:rPr lang="pl-PL" dirty="0" err="1" smtClean="0"/>
              <a:t>GmbH</a:t>
            </a:r>
            <a:r>
              <a:rPr lang="pl-PL" dirty="0" smtClean="0"/>
              <a:t> &amp; Co. OHG</a:t>
            </a:r>
            <a:endParaRPr lang="pl-PL" dirty="0"/>
          </a:p>
        </p:txBody>
      </p:sp>
      <p:pic>
        <p:nvPicPr>
          <p:cNvPr id="7" name="Symbol zastępczy zawartości 6" descr="Danfoss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786050" y="2143116"/>
            <a:ext cx="6115064" cy="27159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1">
                <a:lumMod val="65000"/>
                <a:lumOff val="3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pole tekstowe 9"/>
          <p:cNvSpPr txBox="1"/>
          <p:nvPr/>
        </p:nvSpPr>
        <p:spPr>
          <a:xfrm>
            <a:off x="1857356" y="4943315"/>
            <a:ext cx="6143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Danfoss eksportuje swoje produkty do m.in. USA, Włoch oraz wielu krajów na całym świecie</a:t>
            </a:r>
            <a:r>
              <a:rPr lang="pl-PL" sz="2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pl-PL" sz="20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Prostokąt zaokrąglony 10">
            <a:hlinkClick r:id="rId3" action="ppaction://hlinksldjump"/>
          </p:cNvPr>
          <p:cNvSpPr/>
          <p:nvPr/>
        </p:nvSpPr>
        <p:spPr>
          <a:xfrm>
            <a:off x="8001024" y="6286520"/>
            <a:ext cx="785818" cy="357190"/>
          </a:xfrm>
          <a:prstGeom prst="roundRect">
            <a:avLst/>
          </a:prstGeom>
          <a:effectLst>
            <a:outerShdw blurRad="50800" dist="88900" dir="2700000" sx="102000" sy="102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softEdge">
            <a:bevelT w="120650" h="114300"/>
            <a:bevelB w="635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Menu</a:t>
            </a:r>
            <a:endParaRPr lang="pl-PL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1010</TotalTime>
  <Words>245</Words>
  <Application>Microsoft Office PowerPoint</Application>
  <PresentationFormat>Pokaz na ekranie (4:3)</PresentationFormat>
  <Paragraphs>83</Paragraphs>
  <Slides>28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28</vt:i4>
      </vt:variant>
    </vt:vector>
  </HeadingPairs>
  <TitlesOfParts>
    <vt:vector size="29" baseType="lpstr">
      <vt:lpstr>Hol</vt:lpstr>
      <vt:lpstr>Projekt „Leonardo da Vinci”</vt:lpstr>
      <vt:lpstr>Tydzień pierwszy</vt:lpstr>
      <vt:lpstr>Slajd 3</vt:lpstr>
      <vt:lpstr>Przyjazd i zakwaterowanie</vt:lpstr>
      <vt:lpstr>Przyjazd i zakwaterowanie</vt:lpstr>
      <vt:lpstr>Kiek-in</vt:lpstr>
      <vt:lpstr>Nasz pokój</vt:lpstr>
      <vt:lpstr>Gdzie mamy praktyki</vt:lpstr>
      <vt:lpstr>Danfoss Power Solutions GmbH &amp; Co. OHG</vt:lpstr>
      <vt:lpstr>Danfoss Power Solutions GmbH &amp; Co. OHG</vt:lpstr>
      <vt:lpstr>Grundfos Pumpenfabrik GmbH </vt:lpstr>
      <vt:lpstr>Grundfos Pumpenfabrik GmbH </vt:lpstr>
      <vt:lpstr>Elektro Klee Netztechnik GmbH</vt:lpstr>
      <vt:lpstr>Elektro Klee Netztechnik GmbH</vt:lpstr>
      <vt:lpstr>Czas (względnie) wolny</vt:lpstr>
      <vt:lpstr>Wycieczka po Neumunster</vt:lpstr>
      <vt:lpstr>Wycieczka po Neumunster</vt:lpstr>
      <vt:lpstr>Wycieczka po Neumunster</vt:lpstr>
      <vt:lpstr>Spotkanie integracyjne</vt:lpstr>
      <vt:lpstr>Spotkanie integracyjne</vt:lpstr>
      <vt:lpstr>Spotkanie integracyjne</vt:lpstr>
      <vt:lpstr>Polak potrafi - żelazko</vt:lpstr>
      <vt:lpstr>Wycieczka do Kilonii i Laboe</vt:lpstr>
      <vt:lpstr>Wycieczka do Kilonii i Laboe</vt:lpstr>
      <vt:lpstr>Wycieczka do Kilonii i Laboe</vt:lpstr>
      <vt:lpstr>Wycieczka do Kilonii i Laboe</vt:lpstr>
      <vt:lpstr>Wycieczka do Kilonii i Laboe</vt:lpstr>
      <vt:lpstr>Wycieczka do Kilonii i Laboe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„Leonardo da Vinci”</dc:title>
  <dc:creator>Aga</dc:creator>
  <cp:lastModifiedBy>Aga</cp:lastModifiedBy>
  <cp:revision>66</cp:revision>
  <dcterms:created xsi:type="dcterms:W3CDTF">2014-04-05T19:30:28Z</dcterms:created>
  <dcterms:modified xsi:type="dcterms:W3CDTF">2014-04-09T19:16:21Z</dcterms:modified>
</cp:coreProperties>
</file>